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3" r:id="rId8"/>
    <p:sldId id="262" r:id="rId9"/>
    <p:sldId id="265" r:id="rId10"/>
    <p:sldId id="264" r:id="rId11"/>
    <p:sldId id="266" r:id="rId12"/>
    <p:sldId id="267" r:id="rId13"/>
    <p:sldId id="268"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5CF"/>
    <a:srgbClr val="C0C0C0"/>
    <a:srgbClr val="000000"/>
    <a:srgbClr val="9AECEE"/>
    <a:srgbClr val="6CE3E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8E11D-6B4E-4D2A-B1B8-6434F658E6C1}" v="63" dt="2022-05-20T12:09:45.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p:scale>
          <a:sx n="85" d="100"/>
          <a:sy n="85" d="100"/>
        </p:scale>
        <p:origin x="115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‹N°›</a:t>
            </a:fld>
            <a:endParaRPr lang="en-US" dirty="0"/>
          </a:p>
        </p:txBody>
      </p:sp>
    </p:spTree>
    <p:extLst>
      <p:ext uri="{BB962C8B-B14F-4D97-AF65-F5344CB8AC3E}">
        <p14:creationId xmlns:p14="http://schemas.microsoft.com/office/powerpoint/2010/main" val="728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90129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387693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358159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410274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117360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84051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108822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86936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9464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381666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5/24/2022</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‹N°›</a:t>
            </a:fld>
            <a:endParaRPr lang="en-US" dirty="0"/>
          </a:p>
        </p:txBody>
      </p:sp>
    </p:spTree>
    <p:extLst>
      <p:ext uri="{BB962C8B-B14F-4D97-AF65-F5344CB8AC3E}">
        <p14:creationId xmlns:p14="http://schemas.microsoft.com/office/powerpoint/2010/main" val="3215647038"/>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2" r:id="rId6"/>
    <p:sldLayoutId id="2147483667"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31CE9C3-8BF6-4AC1-A916-F97FD5B7250C}"/>
              </a:ext>
            </a:extLst>
          </p:cNvPr>
          <p:cNvPicPr>
            <a:picLocks noChangeAspect="1" noChangeArrowheads="1"/>
          </p:cNvPicPr>
          <p:nvPr/>
        </p:nvPicPr>
        <p:blipFill rotWithShape="1">
          <a:blip r:embed="rId2">
            <a:alphaModFix amt="80000"/>
            <a:extLst>
              <a:ext uri="{28A0092B-C50C-407E-A947-70E740481C1C}">
                <a14:useLocalDpi xmlns:a14="http://schemas.microsoft.com/office/drawing/2010/main" val="0"/>
              </a:ext>
            </a:extLst>
          </a:blip>
          <a:srcRect t="16909" b="16201"/>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38" name="Freeform: Shape 137">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ACF13974-8B87-4BFF-B5A2-3AE0990057C9}"/>
              </a:ext>
            </a:extLst>
          </p:cNvPr>
          <p:cNvSpPr>
            <a:spLocks noGrp="1"/>
          </p:cNvSpPr>
          <p:nvPr>
            <p:ph type="ctrTitle"/>
          </p:nvPr>
        </p:nvSpPr>
        <p:spPr>
          <a:xfrm>
            <a:off x="762000" y="933451"/>
            <a:ext cx="5334000" cy="2576512"/>
          </a:xfrm>
        </p:spPr>
        <p:txBody>
          <a:bodyPr>
            <a:normAutofit/>
          </a:bodyPr>
          <a:lstStyle/>
          <a:p>
            <a:pPr algn="l"/>
            <a:r>
              <a:rPr lang="fr-FR" sz="8000">
                <a:solidFill>
                  <a:srgbClr val="FFFFFF"/>
                </a:solidFill>
              </a:rPr>
              <a:t>Projet « Baguette »</a:t>
            </a:r>
          </a:p>
        </p:txBody>
      </p:sp>
      <p:sp>
        <p:nvSpPr>
          <p:cNvPr id="3" name="Sous-titre 2">
            <a:extLst>
              <a:ext uri="{FF2B5EF4-FFF2-40B4-BE49-F238E27FC236}">
                <a16:creationId xmlns:a16="http://schemas.microsoft.com/office/drawing/2014/main" id="{0CDA2F35-C0C9-4E91-B442-B5F227D0FC39}"/>
              </a:ext>
            </a:extLst>
          </p:cNvPr>
          <p:cNvSpPr>
            <a:spLocks noGrp="1"/>
          </p:cNvSpPr>
          <p:nvPr>
            <p:ph type="subTitle" idx="1"/>
          </p:nvPr>
        </p:nvSpPr>
        <p:spPr>
          <a:xfrm>
            <a:off x="762000" y="3809999"/>
            <a:ext cx="8382000" cy="1338471"/>
          </a:xfrm>
        </p:spPr>
        <p:txBody>
          <a:bodyPr>
            <a:normAutofit/>
          </a:bodyPr>
          <a:lstStyle/>
          <a:p>
            <a:pPr algn="l"/>
            <a:r>
              <a:rPr lang="fr-FR" sz="3600" dirty="0">
                <a:solidFill>
                  <a:srgbClr val="FFFFFF"/>
                </a:solidFill>
              </a:rPr>
              <a:t>6</a:t>
            </a:r>
            <a:r>
              <a:rPr lang="fr-FR" sz="3600" baseline="30000" dirty="0">
                <a:solidFill>
                  <a:srgbClr val="FFFFFF"/>
                </a:solidFill>
              </a:rPr>
              <a:t>ème</a:t>
            </a:r>
            <a:r>
              <a:rPr lang="fr-FR" sz="3600" dirty="0">
                <a:solidFill>
                  <a:srgbClr val="FFFFFF"/>
                </a:solidFill>
              </a:rPr>
              <a:t> SEGPA</a:t>
            </a:r>
          </a:p>
        </p:txBody>
      </p:sp>
    </p:spTree>
    <p:extLst>
      <p:ext uri="{BB962C8B-B14F-4D97-AF65-F5344CB8AC3E}">
        <p14:creationId xmlns:p14="http://schemas.microsoft.com/office/powerpoint/2010/main" val="387142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95AE63-4B78-448A-8246-A0BDA0BA3E1D}"/>
              </a:ext>
            </a:extLst>
          </p:cNvPr>
          <p:cNvSpPr>
            <a:spLocks noGrp="1"/>
          </p:cNvSpPr>
          <p:nvPr>
            <p:ph type="title"/>
          </p:nvPr>
        </p:nvSpPr>
        <p:spPr>
          <a:xfrm>
            <a:off x="2092959" y="538479"/>
            <a:ext cx="3810003" cy="1672591"/>
          </a:xfrm>
        </p:spPr>
        <p:txBody>
          <a:bodyPr vert="horz" lIns="91440" tIns="45720" rIns="91440" bIns="45720" rtlCol="0" anchor="b" anchorCtr="0">
            <a:normAutofit/>
          </a:bodyPr>
          <a:lstStyle/>
          <a:p>
            <a:r>
              <a:rPr lang="en-US" sz="8000" dirty="0"/>
              <a:t>Le banc</a:t>
            </a:r>
          </a:p>
        </p:txBody>
      </p:sp>
      <p:pic>
        <p:nvPicPr>
          <p:cNvPr id="4" name="Image 3" descr="Une image contenant personne&#10;&#10;Description générée automatiquement">
            <a:extLst>
              <a:ext uri="{FF2B5EF4-FFF2-40B4-BE49-F238E27FC236}">
                <a16:creationId xmlns:a16="http://schemas.microsoft.com/office/drawing/2014/main" id="{76380489-C22F-45A6-9E18-C7C466A782E3}"/>
              </a:ext>
            </a:extLst>
          </p:cNvPr>
          <p:cNvPicPr>
            <a:picLocks noChangeAspect="1"/>
          </p:cNvPicPr>
          <p:nvPr/>
        </p:nvPicPr>
        <p:blipFill rotWithShape="1">
          <a:blip r:embed="rId2">
            <a:extLst>
              <a:ext uri="{28A0092B-C50C-407E-A947-70E740481C1C}">
                <a14:useLocalDpi xmlns:a14="http://schemas.microsoft.com/office/drawing/2010/main" val="0"/>
              </a:ext>
            </a:extLst>
          </a:blip>
          <a:srcRect l="3828" r="7828"/>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pic>
        <p:nvPicPr>
          <p:cNvPr id="6" name="Image 5" descr="Une image contenant personne&#10;&#10;Description générée automatiquement">
            <a:extLst>
              <a:ext uri="{FF2B5EF4-FFF2-40B4-BE49-F238E27FC236}">
                <a16:creationId xmlns:a16="http://schemas.microsoft.com/office/drawing/2014/main" id="{1D907BFF-013B-420B-9680-C7B246BD80B8}"/>
              </a:ext>
            </a:extLst>
          </p:cNvPr>
          <p:cNvPicPr>
            <a:picLocks noChangeAspect="1"/>
          </p:cNvPicPr>
          <p:nvPr/>
        </p:nvPicPr>
        <p:blipFill rotWithShape="1">
          <a:blip r:embed="rId2">
            <a:extLst>
              <a:ext uri="{28A0092B-C50C-407E-A947-70E740481C1C}">
                <a14:useLocalDpi xmlns:a14="http://schemas.microsoft.com/office/drawing/2010/main" val="0"/>
              </a:ext>
            </a:extLst>
          </a:blip>
          <a:srcRect l="13061" t="71186" r="12864" b="1925"/>
          <a:stretch/>
        </p:blipFill>
        <p:spPr>
          <a:xfrm>
            <a:off x="-14028" y="3169920"/>
            <a:ext cx="7918507" cy="3688080"/>
          </a:xfrm>
          <a:prstGeom prst="rect">
            <a:avLst/>
          </a:prstGeom>
        </p:spPr>
      </p:pic>
      <p:grpSp>
        <p:nvGrpSpPr>
          <p:cNvPr id="15"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026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11D9DB-DE31-4075-81FC-1E48332FF1D6}"/>
              </a:ext>
            </a:extLst>
          </p:cNvPr>
          <p:cNvSpPr>
            <a:spLocks noGrp="1"/>
          </p:cNvSpPr>
          <p:nvPr>
            <p:ph type="title"/>
          </p:nvPr>
        </p:nvSpPr>
        <p:spPr>
          <a:xfrm>
            <a:off x="1981199" y="579119"/>
            <a:ext cx="3434081" cy="1398271"/>
          </a:xfrm>
        </p:spPr>
        <p:txBody>
          <a:bodyPr vert="horz" lIns="91440" tIns="45720" rIns="91440" bIns="45720" rtlCol="0" anchor="b" anchorCtr="0">
            <a:normAutofit/>
          </a:bodyPr>
          <a:lstStyle/>
          <a:p>
            <a:r>
              <a:rPr lang="en-US" sz="8000" dirty="0"/>
              <a:t>Le cube</a:t>
            </a:r>
          </a:p>
        </p:txBody>
      </p:sp>
      <p:pic>
        <p:nvPicPr>
          <p:cNvPr id="4" name="Image 3" descr="Une image contenant texte, personne, vert, préparation&#10;&#10;Description générée automatiquement">
            <a:extLst>
              <a:ext uri="{FF2B5EF4-FFF2-40B4-BE49-F238E27FC236}">
                <a16:creationId xmlns:a16="http://schemas.microsoft.com/office/drawing/2014/main" id="{9406481E-A784-4A2C-B0A2-4837B31F1BB9}"/>
              </a:ext>
            </a:extLst>
          </p:cNvPr>
          <p:cNvPicPr>
            <a:picLocks noChangeAspect="1"/>
          </p:cNvPicPr>
          <p:nvPr/>
        </p:nvPicPr>
        <p:blipFill rotWithShape="1">
          <a:blip r:embed="rId2">
            <a:extLst>
              <a:ext uri="{28A0092B-C50C-407E-A947-70E740481C1C}">
                <a14:useLocalDpi xmlns:a14="http://schemas.microsoft.com/office/drawing/2010/main" val="0"/>
              </a:ext>
            </a:extLst>
          </a:blip>
          <a:srcRect l="6661" r="4995"/>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7"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8"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4" name="Image 13" descr="Une image contenant texte, personne, vert, préparation&#10;&#10;Description générée automatiquement">
            <a:extLst>
              <a:ext uri="{FF2B5EF4-FFF2-40B4-BE49-F238E27FC236}">
                <a16:creationId xmlns:a16="http://schemas.microsoft.com/office/drawing/2014/main" id="{559E2E02-0B19-4785-8C8A-CF4A8F46754C}"/>
              </a:ext>
            </a:extLst>
          </p:cNvPr>
          <p:cNvPicPr>
            <a:picLocks noChangeAspect="1"/>
          </p:cNvPicPr>
          <p:nvPr/>
        </p:nvPicPr>
        <p:blipFill rotWithShape="1">
          <a:blip r:embed="rId2">
            <a:extLst>
              <a:ext uri="{28A0092B-C50C-407E-A947-70E740481C1C}">
                <a14:useLocalDpi xmlns:a14="http://schemas.microsoft.com/office/drawing/2010/main" val="0"/>
              </a:ext>
            </a:extLst>
          </a:blip>
          <a:srcRect l="18000" t="68889" r="39531"/>
          <a:stretch/>
        </p:blipFill>
        <p:spPr>
          <a:xfrm>
            <a:off x="1264918" y="1977390"/>
            <a:ext cx="4973321" cy="4857662"/>
          </a:xfrm>
          <a:prstGeom prst="rect">
            <a:avLst/>
          </a:prstGeom>
        </p:spPr>
      </p:pic>
    </p:spTree>
    <p:extLst>
      <p:ext uri="{BB962C8B-B14F-4D97-AF65-F5344CB8AC3E}">
        <p14:creationId xmlns:p14="http://schemas.microsoft.com/office/powerpoint/2010/main" val="151028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rès coloré&#10;&#10;Description générée automatiquement">
            <a:extLst>
              <a:ext uri="{FF2B5EF4-FFF2-40B4-BE49-F238E27FC236}">
                <a16:creationId xmlns:a16="http://schemas.microsoft.com/office/drawing/2014/main" id="{4596F5AF-00F1-4CC4-A63D-5D92D6D30301}"/>
              </a:ext>
            </a:extLst>
          </p:cNvPr>
          <p:cNvPicPr>
            <a:picLocks noChangeAspect="1"/>
          </p:cNvPicPr>
          <p:nvPr/>
        </p:nvPicPr>
        <p:blipFill rotWithShape="1">
          <a:blip r:embed="rId2">
            <a:extLst>
              <a:ext uri="{28A0092B-C50C-407E-A947-70E740481C1C}">
                <a14:useLocalDpi xmlns:a14="http://schemas.microsoft.com/office/drawing/2010/main" val="0"/>
              </a:ext>
            </a:extLst>
          </a:blip>
          <a:srcRect t="23713" b="34097"/>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0A3D475D-F146-44DA-80FB-3306B95B8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3925" y="-923925"/>
            <a:ext cx="6858000" cy="8705850"/>
          </a:xfrm>
          <a:prstGeom prst="rect">
            <a:avLst/>
          </a:prstGeom>
          <a:gradFill>
            <a:gsLst>
              <a:gs pos="100000">
                <a:srgbClr val="000000">
                  <a:alpha val="0"/>
                </a:srgbClr>
              </a:gs>
              <a:gs pos="31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44DFC2-8684-4E05-BBB8-31A1AF8E9F2C}"/>
              </a:ext>
            </a:extLst>
          </p:cNvPr>
          <p:cNvSpPr>
            <a:spLocks noGrp="1"/>
          </p:cNvSpPr>
          <p:nvPr>
            <p:ph type="title"/>
          </p:nvPr>
        </p:nvSpPr>
        <p:spPr>
          <a:xfrm>
            <a:off x="762000" y="1523999"/>
            <a:ext cx="5334000" cy="3535018"/>
          </a:xfrm>
        </p:spPr>
        <p:txBody>
          <a:bodyPr vert="horz" lIns="91440" tIns="45720" rIns="91440" bIns="45720" rtlCol="0" anchor="ctr" anchorCtr="0">
            <a:normAutofit/>
          </a:bodyPr>
          <a:lstStyle/>
          <a:p>
            <a:r>
              <a:rPr lang="en-US" sz="8000" dirty="0">
                <a:solidFill>
                  <a:srgbClr val="FFFFFF"/>
                </a:solidFill>
              </a:rPr>
              <a:t>La </a:t>
            </a:r>
            <a:r>
              <a:rPr lang="en-US" sz="8000" dirty="0" err="1">
                <a:solidFill>
                  <a:srgbClr val="FFFFFF"/>
                </a:solidFill>
              </a:rPr>
              <a:t>maison</a:t>
            </a:r>
            <a:endParaRPr lang="en-US" sz="8000" dirty="0">
              <a:solidFill>
                <a:srgbClr val="FFFFFF"/>
              </a:solidFill>
            </a:endParaRPr>
          </a:p>
        </p:txBody>
      </p:sp>
    </p:spTree>
    <p:extLst>
      <p:ext uri="{BB962C8B-B14F-4D97-AF65-F5344CB8AC3E}">
        <p14:creationId xmlns:p14="http://schemas.microsoft.com/office/powerpoint/2010/main" val="215503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0FB9C14C-2C88-48F4-B753-3E9ED1F44020}"/>
              </a:ext>
            </a:extLst>
          </p:cNvPr>
          <p:cNvPicPr>
            <a:picLocks noChangeAspect="1"/>
          </p:cNvPicPr>
          <p:nvPr/>
        </p:nvPicPr>
        <p:blipFill rotWithShape="1">
          <a:blip r:embed="rId2">
            <a:extLst>
              <a:ext uri="{28A0092B-C50C-407E-A947-70E740481C1C}">
                <a14:useLocalDpi xmlns:a14="http://schemas.microsoft.com/office/drawing/2010/main" val="0"/>
              </a:ext>
            </a:extLst>
          </a:blip>
          <a:srcRect l="10771" t="21037" r="10691" b="18074"/>
          <a:stretch/>
        </p:blipFill>
        <p:spPr>
          <a:xfrm>
            <a:off x="-126395" y="2365002"/>
            <a:ext cx="4346449" cy="4492998"/>
          </a:xfrm>
          <a:prstGeom prst="rect">
            <a:avLst/>
          </a:prstGeom>
        </p:spPr>
      </p:pic>
      <p:pic>
        <p:nvPicPr>
          <p:cNvPr id="6" name="Image 5" descr="Une image contenant texte, personne&#10;&#10;Description générée automatiquement">
            <a:extLst>
              <a:ext uri="{FF2B5EF4-FFF2-40B4-BE49-F238E27FC236}">
                <a16:creationId xmlns:a16="http://schemas.microsoft.com/office/drawing/2014/main" id="{C41D528F-D3CD-4ECA-9BCB-A4149C01F3A3}"/>
              </a:ext>
            </a:extLst>
          </p:cNvPr>
          <p:cNvPicPr>
            <a:picLocks noChangeAspect="1"/>
          </p:cNvPicPr>
          <p:nvPr/>
        </p:nvPicPr>
        <p:blipFill rotWithShape="1">
          <a:blip r:embed="rId3">
            <a:extLst>
              <a:ext uri="{28A0092B-C50C-407E-A947-70E740481C1C}">
                <a14:useLocalDpi xmlns:a14="http://schemas.microsoft.com/office/drawing/2010/main" val="0"/>
              </a:ext>
            </a:extLst>
          </a:blip>
          <a:srcRect l="-3842" t="23704"/>
          <a:stretch/>
        </p:blipFill>
        <p:spPr>
          <a:xfrm>
            <a:off x="4078283" y="-100148"/>
            <a:ext cx="8113717" cy="7948520"/>
          </a:xfrm>
          <a:prstGeom prst="rect">
            <a:avLst/>
          </a:prstGeom>
        </p:spPr>
      </p:pic>
      <p:grpSp>
        <p:nvGrpSpPr>
          <p:cNvPr id="11"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re 1">
            <a:extLst>
              <a:ext uri="{FF2B5EF4-FFF2-40B4-BE49-F238E27FC236}">
                <a16:creationId xmlns:a16="http://schemas.microsoft.com/office/drawing/2014/main" id="{895B8BBF-962E-4B5C-935D-815C7F94F06E}"/>
              </a:ext>
            </a:extLst>
          </p:cNvPr>
          <p:cNvSpPr>
            <a:spLocks noGrp="1"/>
          </p:cNvSpPr>
          <p:nvPr>
            <p:ph type="title"/>
          </p:nvPr>
        </p:nvSpPr>
        <p:spPr>
          <a:xfrm>
            <a:off x="723900" y="295275"/>
            <a:ext cx="2952750" cy="1774452"/>
          </a:xfrm>
        </p:spPr>
        <p:txBody>
          <a:bodyPr vert="horz" lIns="91440" tIns="45720" rIns="91440" bIns="45720" rtlCol="0" anchor="b" anchorCtr="0">
            <a:normAutofit/>
          </a:bodyPr>
          <a:lstStyle/>
          <a:p>
            <a:r>
              <a:rPr lang="en-US" sz="5400" dirty="0"/>
              <a:t>La cage de foot !</a:t>
            </a:r>
          </a:p>
        </p:txBody>
      </p:sp>
    </p:spTree>
    <p:extLst>
      <p:ext uri="{BB962C8B-B14F-4D97-AF65-F5344CB8AC3E}">
        <p14:creationId xmlns:p14="http://schemas.microsoft.com/office/powerpoint/2010/main" val="334767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rès coloré&#10;&#10;Description générée automatiquement">
            <a:extLst>
              <a:ext uri="{FF2B5EF4-FFF2-40B4-BE49-F238E27FC236}">
                <a16:creationId xmlns:a16="http://schemas.microsoft.com/office/drawing/2014/main" id="{373B1BC5-3963-491F-AE76-C2B2C1B9E23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23713" b="34097"/>
          <a:stretch/>
        </p:blipFill>
        <p:spPr>
          <a:xfrm>
            <a:off x="20" y="10"/>
            <a:ext cx="12191435" cy="6857989"/>
          </a:xfrm>
          <a:prstGeom prst="rect">
            <a:avLst/>
          </a:prstGeom>
        </p:spPr>
      </p:pic>
      <p:sp>
        <p:nvSpPr>
          <p:cNvPr id="2" name="Titre 1">
            <a:extLst>
              <a:ext uri="{FF2B5EF4-FFF2-40B4-BE49-F238E27FC236}">
                <a16:creationId xmlns:a16="http://schemas.microsoft.com/office/drawing/2014/main" id="{54DDC882-ED7B-4EC3-B8C2-0DB0EE386FF3}"/>
              </a:ext>
            </a:extLst>
          </p:cNvPr>
          <p:cNvSpPr>
            <a:spLocks noGrp="1"/>
          </p:cNvSpPr>
          <p:nvPr>
            <p:ph type="title"/>
          </p:nvPr>
        </p:nvSpPr>
        <p:spPr>
          <a:xfrm>
            <a:off x="466725" y="152400"/>
            <a:ext cx="11506200" cy="6276975"/>
          </a:xfrm>
        </p:spPr>
        <p:txBody>
          <a:bodyPr>
            <a:normAutofit fontScale="90000"/>
          </a:bodyPr>
          <a:lstStyle/>
          <a:p>
            <a:pPr algn="ctr"/>
            <a:r>
              <a:rPr lang="fr-FR" sz="3100" dirty="0"/>
              <a:t>Compétences travaillées</a:t>
            </a:r>
            <a:br>
              <a:rPr lang="fr-FR" sz="2400" dirty="0"/>
            </a:br>
            <a:br>
              <a:rPr lang="fr-FR" sz="2200" dirty="0"/>
            </a:br>
            <a:r>
              <a:rPr lang="fr-FR" sz="2000" b="1" dirty="0">
                <a:effectLst/>
                <a:latin typeface="Arial" panose="020B0604020202020204" pitchFamily="34" charset="0"/>
              </a:rPr>
              <a:t>Chercher</a:t>
            </a:r>
            <a:br>
              <a:rPr lang="fr-FR" sz="2000" dirty="0">
                <a:effectLst/>
                <a:latin typeface="Arial" panose="020B0604020202020204" pitchFamily="34" charset="0"/>
              </a:rPr>
            </a:br>
            <a:r>
              <a:rPr lang="fr-FR" sz="2000" dirty="0">
                <a:effectLst/>
                <a:latin typeface="Arial" panose="020B0604020202020204" pitchFamily="34" charset="0"/>
              </a:rPr>
              <a:t>S’engager dans une démarche, observer, questionner, manipuler, expérimenter, émettre des hypothèses, en mobilisant des outils ou des procédures mathématiques déjà rencontrées, en élaborant un raisonnement adapté à une situation nouvelle</a:t>
            </a:r>
            <a:br>
              <a:rPr lang="fr-FR" sz="2000" dirty="0">
                <a:effectLst/>
                <a:latin typeface="Arial" panose="020B0604020202020204" pitchFamily="34" charset="0"/>
              </a:rPr>
            </a:br>
            <a:br>
              <a:rPr lang="fr-FR" sz="2000" dirty="0"/>
            </a:br>
            <a:r>
              <a:rPr lang="fr-FR" sz="2000" b="1" dirty="0">
                <a:effectLst/>
                <a:latin typeface="Arial" panose="020B0604020202020204" pitchFamily="34" charset="0"/>
              </a:rPr>
              <a:t>Modéliser</a:t>
            </a:r>
            <a:br>
              <a:rPr lang="fr-FR" sz="2000" dirty="0"/>
            </a:br>
            <a:r>
              <a:rPr lang="fr-FR" sz="2000" dirty="0">
                <a:effectLst/>
                <a:latin typeface="Arial" panose="020B0604020202020204" pitchFamily="34" charset="0"/>
              </a:rPr>
              <a:t>Utiliser les mathématiques pour résoudre quelques problèmes issus de situations de la vie quotidienne.</a:t>
            </a:r>
            <a:br>
              <a:rPr lang="fr-FR" sz="2000" dirty="0">
                <a:effectLst/>
                <a:latin typeface="Arial" panose="020B0604020202020204" pitchFamily="34" charset="0"/>
              </a:rPr>
            </a:br>
            <a:br>
              <a:rPr lang="fr-FR" sz="2000" dirty="0"/>
            </a:br>
            <a:r>
              <a:rPr lang="fr-FR" sz="2000" b="1" dirty="0">
                <a:effectLst/>
                <a:latin typeface="Arial" panose="020B0604020202020204" pitchFamily="34" charset="0"/>
              </a:rPr>
              <a:t>Représenter</a:t>
            </a:r>
            <a:br>
              <a:rPr lang="fr-FR" sz="2000" dirty="0">
                <a:effectLst/>
                <a:latin typeface="Arial" panose="020B0604020202020204" pitchFamily="34" charset="0"/>
              </a:rPr>
            </a:br>
            <a:r>
              <a:rPr lang="fr-FR" sz="2000" dirty="0">
                <a:effectLst/>
                <a:latin typeface="Arial" panose="020B0604020202020204" pitchFamily="34" charset="0"/>
              </a:rPr>
              <a:t>Utiliser et produire des représentations de solides et de situations spatiales.</a:t>
            </a:r>
            <a:br>
              <a:rPr lang="fr-FR" sz="2000" dirty="0">
                <a:effectLst/>
                <a:latin typeface="Arial" panose="020B0604020202020204" pitchFamily="34" charset="0"/>
              </a:rPr>
            </a:br>
            <a:br>
              <a:rPr lang="fr-FR" sz="2000" dirty="0">
                <a:effectLst/>
                <a:latin typeface="Arial" panose="020B0604020202020204" pitchFamily="34" charset="0"/>
              </a:rPr>
            </a:br>
            <a:r>
              <a:rPr lang="fr-FR" sz="2000" b="1" dirty="0">
                <a:effectLst/>
                <a:latin typeface="Arial" panose="020B0604020202020204" pitchFamily="34" charset="0"/>
              </a:rPr>
              <a:t>Raisonner</a:t>
            </a:r>
            <a:br>
              <a:rPr lang="fr-FR" sz="2000" dirty="0"/>
            </a:br>
            <a:r>
              <a:rPr lang="fr-FR" sz="2000" dirty="0">
                <a:effectLst/>
                <a:latin typeface="Arial" panose="020B0604020202020204" pitchFamily="34" charset="0"/>
              </a:rPr>
              <a:t>Résoudre des problèmes nécessitant l’organisation de données multiples ou la construction</a:t>
            </a:r>
            <a:br>
              <a:rPr lang="fr-FR" sz="2000" dirty="0"/>
            </a:br>
            <a:r>
              <a:rPr lang="fr-FR" sz="2000" dirty="0">
                <a:effectLst/>
                <a:latin typeface="Arial" panose="020B0604020202020204" pitchFamily="34" charset="0"/>
              </a:rPr>
              <a:t>d’une démarche qui combine des étapes de raisonnement.</a:t>
            </a:r>
            <a:br>
              <a:rPr lang="fr-FR" sz="2000" dirty="0">
                <a:effectLst/>
                <a:latin typeface="Arial" panose="020B0604020202020204" pitchFamily="34" charset="0"/>
              </a:rPr>
            </a:br>
            <a:br>
              <a:rPr lang="fr-FR" sz="2000" dirty="0">
                <a:effectLst/>
                <a:latin typeface="Arial" panose="020B0604020202020204" pitchFamily="34" charset="0"/>
              </a:rPr>
            </a:br>
            <a:r>
              <a:rPr lang="fr-FR" sz="2000" b="1" dirty="0">
                <a:effectLst/>
                <a:latin typeface="Arial" panose="020B0604020202020204" pitchFamily="34" charset="0"/>
              </a:rPr>
              <a:t>Calculer</a:t>
            </a:r>
            <a:br>
              <a:rPr lang="fr-FR" sz="2000" dirty="0"/>
            </a:br>
            <a:r>
              <a:rPr lang="fr-FR" sz="2000" dirty="0">
                <a:effectLst/>
                <a:latin typeface="Arial" panose="020B0604020202020204" pitchFamily="34" charset="0"/>
              </a:rPr>
              <a:t>Contrôler la vraisemblance de ses résultats</a:t>
            </a:r>
            <a:br>
              <a:rPr lang="fr-FR" sz="2000" dirty="0">
                <a:effectLst/>
                <a:latin typeface="Arial" panose="020B0604020202020204" pitchFamily="34" charset="0"/>
              </a:rPr>
            </a:br>
            <a:br>
              <a:rPr lang="fr-FR" sz="2000" dirty="0">
                <a:effectLst/>
                <a:latin typeface="Arial" panose="020B0604020202020204" pitchFamily="34" charset="0"/>
              </a:rPr>
            </a:br>
            <a:r>
              <a:rPr lang="fr-FR" sz="2000" b="1" dirty="0">
                <a:effectLst/>
                <a:latin typeface="Arial" panose="020B0604020202020204" pitchFamily="34" charset="0"/>
              </a:rPr>
              <a:t>Communiquer</a:t>
            </a:r>
            <a:br>
              <a:rPr lang="fr-FR" sz="2000" dirty="0"/>
            </a:br>
            <a:r>
              <a:rPr lang="fr-FR" sz="2000" dirty="0">
                <a:effectLst/>
                <a:latin typeface="Arial" panose="020B0604020202020204" pitchFamily="34" charset="0"/>
              </a:rPr>
              <a:t>Expliquer sa démarche ou son raisonnement, comprendre les explications d’un autre et</a:t>
            </a:r>
            <a:br>
              <a:rPr lang="fr-FR" sz="2000" dirty="0"/>
            </a:br>
            <a:r>
              <a:rPr lang="fr-FR" sz="2000" dirty="0">
                <a:effectLst/>
                <a:latin typeface="Arial" panose="020B0604020202020204" pitchFamily="34" charset="0"/>
              </a:rPr>
              <a:t>argumenter dans l’échange.</a:t>
            </a:r>
            <a:endParaRPr lang="fr-FR" sz="2000" dirty="0"/>
          </a:p>
        </p:txBody>
      </p:sp>
    </p:spTree>
    <p:extLst>
      <p:ext uri="{BB962C8B-B14F-4D97-AF65-F5344CB8AC3E}">
        <p14:creationId xmlns:p14="http://schemas.microsoft.com/office/powerpoint/2010/main" val="300329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able, intérieur, en bois, bois&#10;&#10;Description générée automatiquement">
            <a:extLst>
              <a:ext uri="{FF2B5EF4-FFF2-40B4-BE49-F238E27FC236}">
                <a16:creationId xmlns:a16="http://schemas.microsoft.com/office/drawing/2014/main" id="{1DF36327-DD47-48CF-91CE-E14788CCD1F9}"/>
              </a:ext>
            </a:extLst>
          </p:cNvPr>
          <p:cNvPicPr>
            <a:picLocks noChangeAspect="1"/>
          </p:cNvPicPr>
          <p:nvPr/>
        </p:nvPicPr>
        <p:blipFill rotWithShape="1">
          <a:blip r:embed="rId2">
            <a:alphaModFix amt="80000"/>
            <a:extLst>
              <a:ext uri="{28A0092B-C50C-407E-A947-70E740481C1C}">
                <a14:useLocalDpi xmlns:a14="http://schemas.microsoft.com/office/drawing/2010/main" val="0"/>
              </a:ext>
            </a:extLst>
          </a:blip>
          <a:srcRect t="20148" b="5225"/>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4" name="Group 13">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5" name="Freeform: Shape 1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17E7859B-B503-40B0-AB99-0D0D6EA59E0E}"/>
              </a:ext>
            </a:extLst>
          </p:cNvPr>
          <p:cNvSpPr>
            <a:spLocks noGrp="1"/>
          </p:cNvSpPr>
          <p:nvPr>
            <p:ph type="title"/>
          </p:nvPr>
        </p:nvSpPr>
        <p:spPr>
          <a:xfrm>
            <a:off x="761999" y="933451"/>
            <a:ext cx="7392365" cy="2576512"/>
          </a:xfrm>
        </p:spPr>
        <p:txBody>
          <a:bodyPr vert="horz" lIns="91440" tIns="45720" rIns="91440" bIns="45720" rtlCol="0" anchor="b" anchorCtr="0">
            <a:normAutofit/>
          </a:bodyPr>
          <a:lstStyle/>
          <a:p>
            <a:r>
              <a:rPr lang="en-US" dirty="0" err="1">
                <a:solidFill>
                  <a:srgbClr val="FFFFFF"/>
                </a:solidFill>
              </a:rPr>
              <a:t>Etape</a:t>
            </a:r>
            <a:r>
              <a:rPr lang="en-US" dirty="0">
                <a:solidFill>
                  <a:srgbClr val="FFFFFF"/>
                </a:solidFill>
              </a:rPr>
              <a:t> 1 : situation </a:t>
            </a:r>
            <a:r>
              <a:rPr lang="en-US" dirty="0" err="1">
                <a:solidFill>
                  <a:srgbClr val="FFFFFF"/>
                </a:solidFill>
              </a:rPr>
              <a:t>problème</a:t>
            </a:r>
            <a:br>
              <a:rPr lang="en-US" dirty="0">
                <a:solidFill>
                  <a:srgbClr val="FFFFFF"/>
                </a:solidFill>
              </a:rPr>
            </a:br>
            <a:r>
              <a:rPr lang="en-US" dirty="0">
                <a:solidFill>
                  <a:srgbClr val="FFFFFF"/>
                </a:solidFill>
              </a:rPr>
              <a:t>Que </a:t>
            </a:r>
            <a:r>
              <a:rPr lang="en-US" dirty="0" err="1">
                <a:solidFill>
                  <a:srgbClr val="FFFFFF"/>
                </a:solidFill>
              </a:rPr>
              <a:t>puis</a:t>
            </a:r>
            <a:r>
              <a:rPr lang="en-US" dirty="0">
                <a:solidFill>
                  <a:srgbClr val="FFFFFF"/>
                </a:solidFill>
              </a:rPr>
              <a:t>-je </a:t>
            </a:r>
            <a:r>
              <a:rPr lang="en-US" dirty="0" err="1">
                <a:solidFill>
                  <a:srgbClr val="FFFFFF"/>
                </a:solidFill>
              </a:rPr>
              <a:t>construire</a:t>
            </a:r>
            <a:r>
              <a:rPr lang="en-US" dirty="0">
                <a:solidFill>
                  <a:srgbClr val="FFFFFF"/>
                </a:solidFill>
              </a:rPr>
              <a:t> avec des baguettes ?</a:t>
            </a:r>
          </a:p>
        </p:txBody>
      </p:sp>
    </p:spTree>
    <p:extLst>
      <p:ext uri="{BB962C8B-B14F-4D97-AF65-F5344CB8AC3E}">
        <p14:creationId xmlns:p14="http://schemas.microsoft.com/office/powerpoint/2010/main" val="23098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68461BC-70CE-4A10-A871-26EDD709A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237" y="0"/>
            <a:ext cx="5143500" cy="6858000"/>
          </a:xfrm>
          <a:prstGeom prst="rect">
            <a:avLst/>
          </a:prstGeom>
        </p:spPr>
      </p:pic>
      <p:sp>
        <p:nvSpPr>
          <p:cNvPr id="2" name="Titre 1">
            <a:extLst>
              <a:ext uri="{FF2B5EF4-FFF2-40B4-BE49-F238E27FC236}">
                <a16:creationId xmlns:a16="http://schemas.microsoft.com/office/drawing/2014/main" id="{1DD09B59-F9B7-4EB9-8CC7-909DE2B8DF53}"/>
              </a:ext>
            </a:extLst>
          </p:cNvPr>
          <p:cNvSpPr>
            <a:spLocks noGrp="1"/>
          </p:cNvSpPr>
          <p:nvPr>
            <p:ph type="title"/>
          </p:nvPr>
        </p:nvSpPr>
        <p:spPr>
          <a:xfrm>
            <a:off x="9526" y="228601"/>
            <a:ext cx="12091034" cy="933450"/>
          </a:xfrm>
          <a:noFill/>
        </p:spPr>
        <p:txBody>
          <a:bodyPr>
            <a:normAutofit fontScale="90000"/>
          </a:bodyPr>
          <a:lstStyle/>
          <a:p>
            <a:r>
              <a:rPr lang="fr-FR" dirty="0">
                <a:solidFill>
                  <a:schemeClr val="bg1">
                    <a:lumMod val="50000"/>
                    <a:lumOff val="50000"/>
                  </a:schemeClr>
                </a:solidFill>
              </a:rPr>
              <a:t> </a:t>
            </a:r>
            <a:r>
              <a:rPr lang="fr-FR" sz="3200" dirty="0">
                <a:solidFill>
                  <a:schemeClr val="bg1">
                    <a:lumMod val="50000"/>
                    <a:lumOff val="50000"/>
                  </a:schemeClr>
                </a:solidFill>
              </a:rPr>
              <a:t>Les élèves font des recherches                                                           </a:t>
            </a:r>
            <a:br>
              <a:rPr lang="fr-FR" sz="3200" dirty="0">
                <a:solidFill>
                  <a:schemeClr val="bg1">
                    <a:lumMod val="50000"/>
                    <a:lumOff val="50000"/>
                  </a:schemeClr>
                </a:solidFill>
              </a:rPr>
            </a:br>
            <a:r>
              <a:rPr lang="fr-FR" sz="3200" dirty="0">
                <a:solidFill>
                  <a:schemeClr val="bg1">
                    <a:lumMod val="50000"/>
                    <a:lumOff val="50000"/>
                  </a:schemeClr>
                </a:solidFill>
              </a:rPr>
              <a:t>      réalisent des plans</a:t>
            </a:r>
            <a:endParaRPr lang="fr-FR" dirty="0">
              <a:solidFill>
                <a:schemeClr val="bg1">
                  <a:lumMod val="50000"/>
                  <a:lumOff val="50000"/>
                </a:schemeClr>
              </a:solidFill>
            </a:endParaRPr>
          </a:p>
        </p:txBody>
      </p:sp>
      <p:pic>
        <p:nvPicPr>
          <p:cNvPr id="8" name="Image 7">
            <a:extLst>
              <a:ext uri="{FF2B5EF4-FFF2-40B4-BE49-F238E27FC236}">
                <a16:creationId xmlns:a16="http://schemas.microsoft.com/office/drawing/2014/main" id="{F33DFD5C-6D4A-41FB-AAA6-756F8C0E10E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9555" t="33630" r="10556" b="16444"/>
          <a:stretch/>
        </p:blipFill>
        <p:spPr>
          <a:xfrm>
            <a:off x="8576615" y="1835826"/>
            <a:ext cx="3624264" cy="1941775"/>
          </a:xfrm>
          <a:prstGeom prst="rect">
            <a:avLst/>
          </a:prstGeom>
        </p:spPr>
      </p:pic>
      <p:pic>
        <p:nvPicPr>
          <p:cNvPr id="10" name="Image 9">
            <a:extLst>
              <a:ext uri="{FF2B5EF4-FFF2-40B4-BE49-F238E27FC236}">
                <a16:creationId xmlns:a16="http://schemas.microsoft.com/office/drawing/2014/main" id="{51D6A9CA-9E9B-4040-81D0-13175EFA1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39470"/>
            <a:ext cx="3405833" cy="4541111"/>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D19AADC0-0826-4E47-A5B6-E8741438CA48}"/>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16381" t="20204" r="16952" b="20816"/>
          <a:stretch/>
        </p:blipFill>
        <p:spPr>
          <a:xfrm rot="5400000">
            <a:off x="8792004" y="3458003"/>
            <a:ext cx="3119846" cy="3680145"/>
          </a:xfrm>
          <a:prstGeom prst="rect">
            <a:avLst/>
          </a:prstGeom>
        </p:spPr>
      </p:pic>
      <p:pic>
        <p:nvPicPr>
          <p:cNvPr id="12" name="Image 11" descr="Une image contenant texte, outil&#10;&#10;Description générée automatiquement">
            <a:extLst>
              <a:ext uri="{FF2B5EF4-FFF2-40B4-BE49-F238E27FC236}">
                <a16:creationId xmlns:a16="http://schemas.microsoft.com/office/drawing/2014/main" id="{1E75FE3E-8A06-4D03-843C-EF3B25BF0C65}"/>
              </a:ext>
            </a:extLst>
          </p:cNvPr>
          <p:cNvPicPr>
            <a:picLocks noChangeAspect="1"/>
          </p:cNvPicPr>
          <p:nvPr/>
        </p:nvPicPr>
        <p:blipFill rotWithShape="1">
          <a:blip r:embed="rId8">
            <a:extLst>
              <a:ext uri="{28A0092B-C50C-407E-A947-70E740481C1C}">
                <a14:useLocalDpi xmlns:a14="http://schemas.microsoft.com/office/drawing/2010/main" val="0"/>
              </a:ext>
            </a:extLst>
          </a:blip>
          <a:srcRect l="6444" t="10222" r="61333" b="15407"/>
          <a:stretch/>
        </p:blipFill>
        <p:spPr>
          <a:xfrm rot="5400000">
            <a:off x="9333019" y="-765283"/>
            <a:ext cx="2093699" cy="3624265"/>
          </a:xfrm>
          <a:prstGeom prst="rect">
            <a:avLst/>
          </a:prstGeom>
        </p:spPr>
      </p:pic>
    </p:spTree>
    <p:extLst>
      <p:ext uri="{BB962C8B-B14F-4D97-AF65-F5344CB8AC3E}">
        <p14:creationId xmlns:p14="http://schemas.microsoft.com/office/powerpoint/2010/main" val="120884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2AD6C-7871-442A-8044-B83826D63CAF}"/>
              </a:ext>
            </a:extLst>
          </p:cNvPr>
          <p:cNvSpPr>
            <a:spLocks noGrp="1"/>
          </p:cNvSpPr>
          <p:nvPr>
            <p:ph type="title"/>
          </p:nvPr>
        </p:nvSpPr>
        <p:spPr>
          <a:xfrm>
            <a:off x="0" y="116086"/>
            <a:ext cx="10383520" cy="894080"/>
          </a:xfrm>
        </p:spPr>
        <p:txBody>
          <a:bodyPr>
            <a:normAutofit/>
          </a:bodyPr>
          <a:lstStyle/>
          <a:p>
            <a:r>
              <a:rPr lang="fr-FR" sz="4000" dirty="0"/>
              <a:t>Etape 2 : Mesures et tracés</a:t>
            </a:r>
          </a:p>
        </p:txBody>
      </p:sp>
      <p:pic>
        <p:nvPicPr>
          <p:cNvPr id="4" name="Image 3" descr="Une image contenant texte, intérieur, périphérique&#10;&#10;Description générée automatiquement">
            <a:extLst>
              <a:ext uri="{FF2B5EF4-FFF2-40B4-BE49-F238E27FC236}">
                <a16:creationId xmlns:a16="http://schemas.microsoft.com/office/drawing/2014/main" id="{60152572-67EF-464D-8689-434D3BA8B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372600" y="116086"/>
            <a:ext cx="2360930" cy="1770697"/>
          </a:xfrm>
          <a:prstGeom prst="rect">
            <a:avLst/>
          </a:prstGeom>
        </p:spPr>
      </p:pic>
      <p:pic>
        <p:nvPicPr>
          <p:cNvPr id="6" name="Image 5">
            <a:extLst>
              <a:ext uri="{FF2B5EF4-FFF2-40B4-BE49-F238E27FC236}">
                <a16:creationId xmlns:a16="http://schemas.microsoft.com/office/drawing/2014/main" id="{9E93D366-15BF-4DB8-9A94-BAF5D1631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09637" y="2675638"/>
            <a:ext cx="4779844" cy="3584883"/>
          </a:xfrm>
          <a:prstGeom prst="rect">
            <a:avLst/>
          </a:prstGeom>
        </p:spPr>
      </p:pic>
      <p:pic>
        <p:nvPicPr>
          <p:cNvPr id="8" name="Image 7" descr="Une image contenant texte, personne&#10;&#10;Description générée automatiquement">
            <a:extLst>
              <a:ext uri="{FF2B5EF4-FFF2-40B4-BE49-F238E27FC236}">
                <a16:creationId xmlns:a16="http://schemas.microsoft.com/office/drawing/2014/main" id="{7A1AB98C-3E83-41CB-988F-55DEF0E71E42}"/>
              </a:ext>
            </a:extLst>
          </p:cNvPr>
          <p:cNvPicPr>
            <a:picLocks noChangeAspect="1"/>
          </p:cNvPicPr>
          <p:nvPr/>
        </p:nvPicPr>
        <p:blipFill rotWithShape="1">
          <a:blip r:embed="rId4">
            <a:extLst>
              <a:ext uri="{28A0092B-C50C-407E-A947-70E740481C1C}">
                <a14:useLocalDpi xmlns:a14="http://schemas.microsoft.com/office/drawing/2010/main" val="0"/>
              </a:ext>
            </a:extLst>
          </a:blip>
          <a:srcRect b="8213"/>
          <a:stretch/>
        </p:blipFill>
        <p:spPr>
          <a:xfrm>
            <a:off x="14287" y="942975"/>
            <a:ext cx="8575039" cy="5903107"/>
          </a:xfrm>
          <a:prstGeom prst="rect">
            <a:avLst/>
          </a:prstGeom>
        </p:spPr>
      </p:pic>
    </p:spTree>
    <p:extLst>
      <p:ext uri="{BB962C8B-B14F-4D97-AF65-F5344CB8AC3E}">
        <p14:creationId xmlns:p14="http://schemas.microsoft.com/office/powerpoint/2010/main" val="270067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634E-17A7-469E-9929-D68C5064D488}"/>
              </a:ext>
            </a:extLst>
          </p:cNvPr>
          <p:cNvSpPr>
            <a:spLocks noGrp="1"/>
          </p:cNvSpPr>
          <p:nvPr>
            <p:ph type="title"/>
          </p:nvPr>
        </p:nvSpPr>
        <p:spPr>
          <a:xfrm>
            <a:off x="40640" y="132080"/>
            <a:ext cx="12151360" cy="640080"/>
          </a:xfrm>
        </p:spPr>
        <p:txBody>
          <a:bodyPr>
            <a:normAutofit/>
          </a:bodyPr>
          <a:lstStyle/>
          <a:p>
            <a:r>
              <a:rPr lang="fr-FR" sz="3200" dirty="0"/>
              <a:t>Etape 3 : Découpe en atelier avec l’aide des 1</a:t>
            </a:r>
            <a:r>
              <a:rPr lang="fr-FR" sz="3200" baseline="30000" dirty="0"/>
              <a:t>ère</a:t>
            </a:r>
            <a:r>
              <a:rPr lang="fr-FR" sz="3200" dirty="0"/>
              <a:t> et de Mr BORRIGLIONE !</a:t>
            </a:r>
          </a:p>
        </p:txBody>
      </p:sp>
      <p:pic>
        <p:nvPicPr>
          <p:cNvPr id="4" name="Image 3" descr="Une image contenant personne, intérieur&#10;&#10;Description générée automatiquement">
            <a:extLst>
              <a:ext uri="{FF2B5EF4-FFF2-40B4-BE49-F238E27FC236}">
                <a16:creationId xmlns:a16="http://schemas.microsoft.com/office/drawing/2014/main" id="{779FB814-ED06-40F0-9150-5A7A1EFCCC11}"/>
              </a:ext>
            </a:extLst>
          </p:cNvPr>
          <p:cNvPicPr>
            <a:picLocks noChangeAspect="1"/>
          </p:cNvPicPr>
          <p:nvPr/>
        </p:nvPicPr>
        <p:blipFill rotWithShape="1">
          <a:blip r:embed="rId2">
            <a:extLst>
              <a:ext uri="{28A0092B-C50C-407E-A947-70E740481C1C}">
                <a14:useLocalDpi xmlns:a14="http://schemas.microsoft.com/office/drawing/2010/main" val="0"/>
              </a:ext>
            </a:extLst>
          </a:blip>
          <a:srcRect r="25833" b="12963"/>
          <a:stretch/>
        </p:blipFill>
        <p:spPr>
          <a:xfrm rot="5400000">
            <a:off x="6644868" y="1310868"/>
            <a:ext cx="5900734" cy="5193530"/>
          </a:xfrm>
          <a:prstGeom prst="rect">
            <a:avLst/>
          </a:prstGeom>
        </p:spPr>
      </p:pic>
      <p:pic>
        <p:nvPicPr>
          <p:cNvPr id="6" name="Image 5" descr="Une image contenant texte, personne, intérieur&#10;&#10;Description générée automatiquement">
            <a:extLst>
              <a:ext uri="{FF2B5EF4-FFF2-40B4-BE49-F238E27FC236}">
                <a16:creationId xmlns:a16="http://schemas.microsoft.com/office/drawing/2014/main" id="{6CBB5740-0946-40A4-8609-ECBB57A2B1DC}"/>
              </a:ext>
            </a:extLst>
          </p:cNvPr>
          <p:cNvPicPr>
            <a:picLocks noChangeAspect="1"/>
          </p:cNvPicPr>
          <p:nvPr/>
        </p:nvPicPr>
        <p:blipFill rotWithShape="1">
          <a:blip r:embed="rId3">
            <a:extLst>
              <a:ext uri="{28A0092B-C50C-407E-A947-70E740481C1C}">
                <a14:useLocalDpi xmlns:a14="http://schemas.microsoft.com/office/drawing/2010/main" val="0"/>
              </a:ext>
            </a:extLst>
          </a:blip>
          <a:srcRect l="5607" r="4009"/>
          <a:stretch/>
        </p:blipFill>
        <p:spPr>
          <a:xfrm>
            <a:off x="10160" y="967426"/>
            <a:ext cx="7111141" cy="5900734"/>
          </a:xfrm>
          <a:prstGeom prst="rect">
            <a:avLst/>
          </a:prstGeom>
        </p:spPr>
      </p:pic>
      <p:sp>
        <p:nvSpPr>
          <p:cNvPr id="3" name="Ellipse 2">
            <a:extLst>
              <a:ext uri="{FF2B5EF4-FFF2-40B4-BE49-F238E27FC236}">
                <a16:creationId xmlns:a16="http://schemas.microsoft.com/office/drawing/2014/main" id="{05768622-07F9-4D95-8B47-E7AFB98B283D}"/>
              </a:ext>
            </a:extLst>
          </p:cNvPr>
          <p:cNvSpPr/>
          <p:nvPr/>
        </p:nvSpPr>
        <p:spPr>
          <a:xfrm>
            <a:off x="3143250" y="876300"/>
            <a:ext cx="1057275" cy="1600200"/>
          </a:xfrm>
          <a:prstGeom prst="ellipse">
            <a:avLst/>
          </a:prstGeom>
          <a:solidFill>
            <a:srgbClr val="DAD5CF"/>
          </a:solidFill>
          <a:ln>
            <a:noFill/>
          </a:ln>
          <a:effectLst>
            <a:reflection blurRad="762000" stA="74000" dist="9144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3B652DB-041F-44DB-8545-0B4BE9B28C22}"/>
              </a:ext>
            </a:extLst>
          </p:cNvPr>
          <p:cNvSpPr/>
          <p:nvPr/>
        </p:nvSpPr>
        <p:spPr>
          <a:xfrm>
            <a:off x="2990849" y="840740"/>
            <a:ext cx="1331096" cy="1600200"/>
          </a:xfrm>
          <a:prstGeom prst="ellipse">
            <a:avLst/>
          </a:prstGeom>
          <a:solidFill>
            <a:srgbClr val="DAD5CF"/>
          </a:solidFill>
          <a:ln>
            <a:noFill/>
          </a:ln>
          <a:effectLst>
            <a:reflection blurRad="762000" stA="74000" dist="9144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238E689E-93B4-43A9-8B00-C630289ABC54}"/>
              </a:ext>
            </a:extLst>
          </p:cNvPr>
          <p:cNvSpPr/>
          <p:nvPr/>
        </p:nvSpPr>
        <p:spPr>
          <a:xfrm>
            <a:off x="-172721" y="833120"/>
            <a:ext cx="1887131" cy="1849120"/>
          </a:xfrm>
          <a:prstGeom prst="ellipse">
            <a:avLst/>
          </a:prstGeom>
          <a:solidFill>
            <a:srgbClr val="DAD5CF"/>
          </a:solidFill>
          <a:ln>
            <a:noFill/>
          </a:ln>
          <a:effectLst>
            <a:reflection blurRad="762000" stA="74000" dist="9144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714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intérieur&#10;&#10;Description générée automatiquement">
            <a:extLst>
              <a:ext uri="{FF2B5EF4-FFF2-40B4-BE49-F238E27FC236}">
                <a16:creationId xmlns:a16="http://schemas.microsoft.com/office/drawing/2014/main" id="{4201D8C5-ED4E-4C94-B78C-475D6F0294B9}"/>
              </a:ext>
            </a:extLst>
          </p:cNvPr>
          <p:cNvPicPr>
            <a:picLocks noChangeAspect="1"/>
          </p:cNvPicPr>
          <p:nvPr/>
        </p:nvPicPr>
        <p:blipFill rotWithShape="1">
          <a:blip r:embed="rId2">
            <a:extLst>
              <a:ext uri="{28A0092B-C50C-407E-A947-70E740481C1C}">
                <a14:useLocalDpi xmlns:a14="http://schemas.microsoft.com/office/drawing/2010/main" val="0"/>
              </a:ext>
            </a:extLst>
          </a:blip>
          <a:srcRect l="8840" t="13057" r="19309" b="-311"/>
          <a:stretch/>
        </p:blipFill>
        <p:spPr>
          <a:xfrm rot="5400000">
            <a:off x="5639839" y="305840"/>
            <a:ext cx="6858000" cy="6246323"/>
          </a:xfrm>
          <a:prstGeom prst="rect">
            <a:avLst/>
          </a:prstGeom>
        </p:spPr>
      </p:pic>
      <p:pic>
        <p:nvPicPr>
          <p:cNvPr id="8" name="Image 7" descr="Une image contenant intérieur&#10;&#10;Description générée automatiquement">
            <a:extLst>
              <a:ext uri="{FF2B5EF4-FFF2-40B4-BE49-F238E27FC236}">
                <a16:creationId xmlns:a16="http://schemas.microsoft.com/office/drawing/2014/main" id="{2EEC94A4-D238-4AEB-9651-570515635374}"/>
              </a:ext>
            </a:extLst>
          </p:cNvPr>
          <p:cNvPicPr>
            <a:picLocks noChangeAspect="1"/>
          </p:cNvPicPr>
          <p:nvPr/>
        </p:nvPicPr>
        <p:blipFill rotWithShape="1">
          <a:blip r:embed="rId3">
            <a:extLst>
              <a:ext uri="{28A0092B-C50C-407E-A947-70E740481C1C}">
                <a14:useLocalDpi xmlns:a14="http://schemas.microsoft.com/office/drawing/2010/main" val="0"/>
              </a:ext>
            </a:extLst>
          </a:blip>
          <a:srcRect t="60" b="4303"/>
          <a:stretch/>
        </p:blipFill>
        <p:spPr>
          <a:xfrm rot="5400000">
            <a:off x="-1372404" y="1229528"/>
            <a:ext cx="8697931" cy="6238875"/>
          </a:xfrm>
          <a:prstGeom prst="rect">
            <a:avLst/>
          </a:prstGeom>
        </p:spPr>
      </p:pic>
    </p:spTree>
    <p:extLst>
      <p:ext uri="{BB962C8B-B14F-4D97-AF65-F5344CB8AC3E}">
        <p14:creationId xmlns:p14="http://schemas.microsoft.com/office/powerpoint/2010/main" val="155086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garçon&#10;&#10;Description générée automatiquement">
            <a:extLst>
              <a:ext uri="{FF2B5EF4-FFF2-40B4-BE49-F238E27FC236}">
                <a16:creationId xmlns:a16="http://schemas.microsoft.com/office/drawing/2014/main" id="{B38CAF4C-750D-4BE2-97A8-6A470E48F172}"/>
              </a:ext>
            </a:extLst>
          </p:cNvPr>
          <p:cNvPicPr>
            <a:picLocks noChangeAspect="1"/>
          </p:cNvPicPr>
          <p:nvPr/>
        </p:nvPicPr>
        <p:blipFill rotWithShape="1">
          <a:blip r:embed="rId2">
            <a:extLst>
              <a:ext uri="{28A0092B-C50C-407E-A947-70E740481C1C}">
                <a14:useLocalDpi xmlns:a14="http://schemas.microsoft.com/office/drawing/2010/main" val="0"/>
              </a:ext>
            </a:extLst>
          </a:blip>
          <a:srcRect r="6615"/>
          <a:stretch/>
        </p:blipFill>
        <p:spPr>
          <a:xfrm>
            <a:off x="3616960" y="0"/>
            <a:ext cx="8539163" cy="6858000"/>
          </a:xfrm>
          <a:prstGeom prst="rect">
            <a:avLst/>
          </a:prstGeom>
        </p:spPr>
      </p:pic>
      <p:sp>
        <p:nvSpPr>
          <p:cNvPr id="4" name="Titre 1">
            <a:extLst>
              <a:ext uri="{FF2B5EF4-FFF2-40B4-BE49-F238E27FC236}">
                <a16:creationId xmlns:a16="http://schemas.microsoft.com/office/drawing/2014/main" id="{DAA8C9F0-4999-43C0-AAEE-E37BE05A57B4}"/>
              </a:ext>
            </a:extLst>
          </p:cNvPr>
          <p:cNvSpPr txBox="1">
            <a:spLocks/>
          </p:cNvSpPr>
          <p:nvPr/>
        </p:nvSpPr>
        <p:spPr>
          <a:xfrm>
            <a:off x="375920" y="254000"/>
            <a:ext cx="2865120" cy="15443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Assemblage </a:t>
            </a:r>
          </a:p>
          <a:p>
            <a:r>
              <a:rPr lang="fr-FR" sz="3200" dirty="0"/>
              <a:t>et collage</a:t>
            </a:r>
          </a:p>
        </p:txBody>
      </p:sp>
      <p:pic>
        <p:nvPicPr>
          <p:cNvPr id="6" name="Image 5" descr="Une image contenant mur, intérieur, vieux, sale&#10;&#10;Description générée automatiquement">
            <a:extLst>
              <a:ext uri="{FF2B5EF4-FFF2-40B4-BE49-F238E27FC236}">
                <a16:creationId xmlns:a16="http://schemas.microsoft.com/office/drawing/2014/main" id="{B99ADA00-B4B5-4C94-BC71-0126DB384AE7}"/>
              </a:ext>
            </a:extLst>
          </p:cNvPr>
          <p:cNvPicPr>
            <a:picLocks noChangeAspect="1"/>
          </p:cNvPicPr>
          <p:nvPr/>
        </p:nvPicPr>
        <p:blipFill rotWithShape="1">
          <a:blip r:embed="rId3">
            <a:extLst>
              <a:ext uri="{28A0092B-C50C-407E-A947-70E740481C1C}">
                <a14:useLocalDpi xmlns:a14="http://schemas.microsoft.com/office/drawing/2010/main" val="0"/>
              </a:ext>
            </a:extLst>
          </a:blip>
          <a:srcRect t="10208"/>
          <a:stretch/>
        </p:blipFill>
        <p:spPr>
          <a:xfrm rot="16200000">
            <a:off x="-870474" y="2397334"/>
            <a:ext cx="5331142" cy="3590192"/>
          </a:xfrm>
          <a:prstGeom prst="rect">
            <a:avLst/>
          </a:prstGeom>
        </p:spPr>
      </p:pic>
    </p:spTree>
    <p:extLst>
      <p:ext uri="{BB962C8B-B14F-4D97-AF65-F5344CB8AC3E}">
        <p14:creationId xmlns:p14="http://schemas.microsoft.com/office/powerpoint/2010/main" val="294790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ersonne, intérieur&#10;&#10;Description générée automatiquement">
            <a:extLst>
              <a:ext uri="{FF2B5EF4-FFF2-40B4-BE49-F238E27FC236}">
                <a16:creationId xmlns:a16="http://schemas.microsoft.com/office/drawing/2014/main" id="{82953867-E913-40B6-BD0D-AFDE9795CE37}"/>
              </a:ext>
            </a:extLst>
          </p:cNvPr>
          <p:cNvPicPr>
            <a:picLocks noChangeAspect="1"/>
          </p:cNvPicPr>
          <p:nvPr/>
        </p:nvPicPr>
        <p:blipFill rotWithShape="1">
          <a:blip r:embed="rId2">
            <a:extLst>
              <a:ext uri="{28A0092B-C50C-407E-A947-70E740481C1C}">
                <a14:useLocalDpi xmlns:a14="http://schemas.microsoft.com/office/drawing/2010/main" val="0"/>
              </a:ext>
            </a:extLst>
          </a:blip>
          <a:srcRect l="23234"/>
          <a:stretch/>
        </p:blipFill>
        <p:spPr>
          <a:xfrm>
            <a:off x="5134394" y="0"/>
            <a:ext cx="7019511" cy="6858000"/>
          </a:xfrm>
          <a:prstGeom prst="rect">
            <a:avLst/>
          </a:prstGeom>
        </p:spPr>
      </p:pic>
      <p:pic>
        <p:nvPicPr>
          <p:cNvPr id="8" name="Image 7" descr="Une image contenant intérieur, personne&#10;&#10;Description générée automatiquement">
            <a:extLst>
              <a:ext uri="{FF2B5EF4-FFF2-40B4-BE49-F238E27FC236}">
                <a16:creationId xmlns:a16="http://schemas.microsoft.com/office/drawing/2014/main" id="{BDA4973A-C602-4072-A55C-833C750B429F}"/>
              </a:ext>
            </a:extLst>
          </p:cNvPr>
          <p:cNvPicPr>
            <a:picLocks noChangeAspect="1"/>
          </p:cNvPicPr>
          <p:nvPr/>
        </p:nvPicPr>
        <p:blipFill rotWithShape="1">
          <a:blip r:embed="rId3">
            <a:extLst>
              <a:ext uri="{28A0092B-C50C-407E-A947-70E740481C1C}">
                <a14:useLocalDpi xmlns:a14="http://schemas.microsoft.com/office/drawing/2010/main" val="0"/>
              </a:ext>
            </a:extLst>
          </a:blip>
          <a:srcRect t="-24722"/>
          <a:stretch/>
        </p:blipFill>
        <p:spPr>
          <a:xfrm rot="5400000">
            <a:off x="-221456" y="221456"/>
            <a:ext cx="6858000" cy="6415088"/>
          </a:xfrm>
          <a:prstGeom prst="rect">
            <a:avLst/>
          </a:prstGeom>
        </p:spPr>
      </p:pic>
    </p:spTree>
    <p:extLst>
      <p:ext uri="{BB962C8B-B14F-4D97-AF65-F5344CB8AC3E}">
        <p14:creationId xmlns:p14="http://schemas.microsoft.com/office/powerpoint/2010/main" val="152171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31CE9C3-8BF6-4AC1-A916-F97FD5B7250C}"/>
              </a:ext>
            </a:extLst>
          </p:cNvPr>
          <p:cNvPicPr>
            <a:picLocks noChangeAspect="1" noChangeArrowheads="1"/>
          </p:cNvPicPr>
          <p:nvPr/>
        </p:nvPicPr>
        <p:blipFill rotWithShape="1">
          <a:blip r:embed="rId2">
            <a:alphaModFix amt="80000"/>
            <a:extLst>
              <a:ext uri="{28A0092B-C50C-407E-A947-70E740481C1C}">
                <a14:useLocalDpi xmlns:a14="http://schemas.microsoft.com/office/drawing/2010/main" val="0"/>
              </a:ext>
            </a:extLst>
          </a:blip>
          <a:srcRect t="16909" b="16201"/>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38" name="Freeform: Shape 137">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ACF13974-8B87-4BFF-B5A2-3AE0990057C9}"/>
              </a:ext>
            </a:extLst>
          </p:cNvPr>
          <p:cNvSpPr>
            <a:spLocks noGrp="1"/>
          </p:cNvSpPr>
          <p:nvPr>
            <p:ph type="ctrTitle"/>
          </p:nvPr>
        </p:nvSpPr>
        <p:spPr>
          <a:xfrm>
            <a:off x="761999" y="933451"/>
            <a:ext cx="9686925" cy="2576512"/>
          </a:xfrm>
        </p:spPr>
        <p:txBody>
          <a:bodyPr>
            <a:normAutofit fontScale="90000"/>
          </a:bodyPr>
          <a:lstStyle/>
          <a:p>
            <a:pPr algn="l"/>
            <a:r>
              <a:rPr lang="fr-FR" sz="8000" dirty="0"/>
              <a:t>Finalisation et exposition des productions en classe</a:t>
            </a:r>
            <a:endParaRPr lang="fr-FR" sz="8000" dirty="0">
              <a:solidFill>
                <a:srgbClr val="FFFFFF"/>
              </a:solidFill>
            </a:endParaRPr>
          </a:p>
        </p:txBody>
      </p:sp>
      <p:sp>
        <p:nvSpPr>
          <p:cNvPr id="3" name="Sous-titre 2">
            <a:extLst>
              <a:ext uri="{FF2B5EF4-FFF2-40B4-BE49-F238E27FC236}">
                <a16:creationId xmlns:a16="http://schemas.microsoft.com/office/drawing/2014/main" id="{0CDA2F35-C0C9-4E91-B442-B5F227D0FC39}"/>
              </a:ext>
            </a:extLst>
          </p:cNvPr>
          <p:cNvSpPr>
            <a:spLocks noGrp="1"/>
          </p:cNvSpPr>
          <p:nvPr>
            <p:ph type="subTitle" idx="1"/>
          </p:nvPr>
        </p:nvSpPr>
        <p:spPr>
          <a:xfrm>
            <a:off x="762000" y="3809999"/>
            <a:ext cx="8382000" cy="1338471"/>
          </a:xfrm>
        </p:spPr>
        <p:txBody>
          <a:bodyPr>
            <a:normAutofit/>
          </a:bodyPr>
          <a:lstStyle/>
          <a:p>
            <a:pPr algn="l"/>
            <a:r>
              <a:rPr lang="fr-FR" sz="3600" dirty="0">
                <a:solidFill>
                  <a:srgbClr val="FFFFFF"/>
                </a:solidFill>
              </a:rPr>
              <a:t>6</a:t>
            </a:r>
            <a:r>
              <a:rPr lang="fr-FR" sz="3600" baseline="30000" dirty="0">
                <a:solidFill>
                  <a:srgbClr val="FFFFFF"/>
                </a:solidFill>
              </a:rPr>
              <a:t>ème</a:t>
            </a:r>
            <a:r>
              <a:rPr lang="fr-FR" sz="3600" dirty="0">
                <a:solidFill>
                  <a:srgbClr val="FFFFFF"/>
                </a:solidFill>
              </a:rPr>
              <a:t> SEGPA</a:t>
            </a:r>
          </a:p>
        </p:txBody>
      </p:sp>
    </p:spTree>
    <p:extLst>
      <p:ext uri="{BB962C8B-B14F-4D97-AF65-F5344CB8AC3E}">
        <p14:creationId xmlns:p14="http://schemas.microsoft.com/office/powerpoint/2010/main" val="37678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0</TotalTime>
  <Words>209</Words>
  <Application>Microsoft Office PowerPoint</Application>
  <PresentationFormat>Grand écran</PresentationFormat>
  <Paragraphs>15</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Arial Nova Cond</vt:lpstr>
      <vt:lpstr>Impact</vt:lpstr>
      <vt:lpstr>TornVTI</vt:lpstr>
      <vt:lpstr>Projet « Baguette »</vt:lpstr>
      <vt:lpstr>Etape 1 : situation problème Que puis-je construire avec des baguettes ?</vt:lpstr>
      <vt:lpstr> Les élèves font des recherches                                                                  réalisent des plans</vt:lpstr>
      <vt:lpstr>Etape 2 : Mesures et tracés</vt:lpstr>
      <vt:lpstr>Etape 3 : Découpe en atelier avec l’aide des 1ère et de Mr BORRIGLIONE !</vt:lpstr>
      <vt:lpstr>Présentation PowerPoint</vt:lpstr>
      <vt:lpstr>Présentation PowerPoint</vt:lpstr>
      <vt:lpstr>Présentation PowerPoint</vt:lpstr>
      <vt:lpstr>Finalisation et exposition des productions en classe</vt:lpstr>
      <vt:lpstr>Le banc</vt:lpstr>
      <vt:lpstr>Le cube</vt:lpstr>
      <vt:lpstr>La maison</vt:lpstr>
      <vt:lpstr>La cage de foot !</vt:lpstr>
      <vt:lpstr>Compétences travaillées  Chercher S’engager dans une démarche, observer, questionner, manipuler, expérimenter, émettre des hypothèses, en mobilisant des outils ou des procédures mathématiques déjà rencontrées, en élaborant un raisonnement adapté à une situation nouvelle  Modéliser Utiliser les mathématiques pour résoudre quelques problèmes issus de situations de la vie quotidienne.  Représenter Utiliser et produire des représentations de solides et de situations spatiales.  Raisonner Résoudre des problèmes nécessitant l’organisation de données multiples ou la construction d’une démarche qui combine des étapes de raisonnement.  Calculer Contrôler la vraisemblance de ses résultats  Communiquer Expliquer sa démarche ou son raisonnement, comprendre les explications d’un autre et argumenter dans l’échange.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 Baguette »</dc:title>
  <dc:creator>ROLANDO Jean-Francois</dc:creator>
  <cp:lastModifiedBy>David Tony</cp:lastModifiedBy>
  <cp:revision>3</cp:revision>
  <dcterms:created xsi:type="dcterms:W3CDTF">2022-05-16T06:33:11Z</dcterms:created>
  <dcterms:modified xsi:type="dcterms:W3CDTF">2022-05-24T13:30:01Z</dcterms:modified>
</cp:coreProperties>
</file>